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2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C885E-10BF-42B9-AD5C-78C47BA71707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77F1F-B701-49C8-939F-3D5B8715EB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C885E-10BF-42B9-AD5C-78C47BA71707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77F1F-B701-49C8-939F-3D5B8715EB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C885E-10BF-42B9-AD5C-78C47BA71707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77F1F-B701-49C8-939F-3D5B8715EB81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C885E-10BF-42B9-AD5C-78C47BA71707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77F1F-B701-49C8-939F-3D5B8715EB8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C885E-10BF-42B9-AD5C-78C47BA71707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77F1F-B701-49C8-939F-3D5B8715EB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C885E-10BF-42B9-AD5C-78C47BA71707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77F1F-B701-49C8-939F-3D5B8715EB8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C885E-10BF-42B9-AD5C-78C47BA71707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77F1F-B701-49C8-939F-3D5B8715EB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C885E-10BF-42B9-AD5C-78C47BA71707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77F1F-B701-49C8-939F-3D5B8715EB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C885E-10BF-42B9-AD5C-78C47BA71707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77F1F-B701-49C8-939F-3D5B8715EB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C885E-10BF-42B9-AD5C-78C47BA71707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77F1F-B701-49C8-939F-3D5B8715EB81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C885E-10BF-42B9-AD5C-78C47BA71707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77F1F-B701-49C8-939F-3D5B8715EB81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CE7C885E-10BF-42B9-AD5C-78C47BA71707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7677F1F-B701-49C8-939F-3D5B8715EB81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Kết quả hình ảnh cho khung nền powerpoint đẹ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231"/>
          <a:stretch>
            <a:fillRect/>
          </a:stretch>
        </p:blipFill>
        <p:spPr bwMode="auto">
          <a:xfrm>
            <a:off x="0" y="-26988"/>
            <a:ext cx="9144000" cy="688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Kết quả hình ảnh cho khung nền powerpoint đẹ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231"/>
          <a:stretch>
            <a:fillRect/>
          </a:stretch>
        </p:blipFill>
        <p:spPr bwMode="auto">
          <a:xfrm>
            <a:off x="0" y="-26988"/>
            <a:ext cx="9144000" cy="688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76200" y="1752600"/>
            <a:ext cx="8991600" cy="3124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1400" b="1" dirty="0" smtClean="0">
                <a:solidFill>
                  <a:srgbClr val="FF0000"/>
                </a:solidFill>
              </a:rPr>
              <a:t/>
            </a:r>
            <a:br>
              <a:rPr lang="en-US" sz="1400" b="1" dirty="0" smtClean="0">
                <a:solidFill>
                  <a:srgbClr val="FF0000"/>
                </a:solidFill>
              </a:rPr>
            </a:b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TUYÊN TRUYỀN PHÒNG CHỐNG BỆNH TAY CHÂN MIỆNG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228600" y="152400"/>
            <a:ext cx="43434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ỦY BAN NHÂN DÂN QUẬN GÒ VẤP</a:t>
            </a:r>
          </a:p>
          <a:p>
            <a:pPr algn="ctr" eaLnBrk="1" hangingPunct="1"/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TRƯỜNG MẦM NON SÓC NÂU</a:t>
            </a:r>
            <a:endParaRPr lang="en-US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endParaRPr lang="en-US" dirty="0"/>
          </a:p>
        </p:txBody>
      </p:sp>
      <p:sp>
        <p:nvSpPr>
          <p:cNvPr id="8" name="TextBox 5"/>
          <p:cNvSpPr txBox="1">
            <a:spLocks noChangeArrowheads="1"/>
          </p:cNvSpPr>
          <p:nvPr/>
        </p:nvSpPr>
        <p:spPr bwMode="auto">
          <a:xfrm>
            <a:off x="3200400" y="5310188"/>
            <a:ext cx="5715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Gò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Vấp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16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10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201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1600200" y="1066800"/>
            <a:ext cx="1676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7331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Bệnh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miệng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 </a:t>
            </a:r>
          </a:p>
          <a:p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Bệnh lây qua đường tiêu hóa: nguồn lây chính là từ nước bọt, phỏng nước, phân của trẻ bị nhiễm bệnh. Khả năng lây truyền cao nhất ở trong đầu tuần của bệnh.</a:t>
            </a:r>
          </a:p>
          <a:p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Bệnh lây truyền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qua việc tiếp xúc trực tiếp với phân, dịch tiết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mũi họng, phỏng nước bị vỡ ra, tiếp xúc với sàn nhà, bàn ghế, đồ chơi... đã bị nhiễm virus.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5626968" cy="1143000"/>
          </a:xfrm>
          <a:prstGeom prst="flowChartOnlineStorag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r>
              <a:rPr lang="en-US" sz="6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6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lây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312540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1844824"/>
            <a:ext cx="7408333" cy="4281339"/>
          </a:xfrm>
        </p:spPr>
        <p:txBody>
          <a:bodyPr>
            <a:normAutofit lnSpcReduction="10000"/>
          </a:bodyPr>
          <a:lstStyle/>
          <a:p>
            <a:r>
              <a:rPr lang="vi-VN" sz="3200" b="1" dirty="0" smtClean="0">
                <a:latin typeface="Times New Roman" pitchFamily="18" charset="0"/>
                <a:cs typeface="Times New Roman" pitchFamily="18" charset="0"/>
              </a:rPr>
              <a:t>Sốt:</a:t>
            </a:r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 sốt nhẹ hoặc sốt cao. Sốt cao không thể hạ là dấu hiệu cảnh báo bệnh nặng.</a:t>
            </a:r>
          </a:p>
          <a:p>
            <a:r>
              <a:rPr lang="vi-VN" sz="3200" b="1" dirty="0" smtClean="0">
                <a:latin typeface="Times New Roman" pitchFamily="18" charset="0"/>
                <a:cs typeface="Times New Roman" pitchFamily="18" charset="0"/>
              </a:rPr>
              <a:t>Tổn thương ở da:</a:t>
            </a:r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 Rát đỏ, mụn nước ở các vị trí đặc biệt như họng, quanh miệng, lòng bàn tay, lòng bàn chân, mông, đầu gối…</a:t>
            </a:r>
          </a:p>
          <a:p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Một số trẻ có thể đau miệng, bỏ ăn, nôn, tăng tiết nước bọt, tiêu chảy, mệt mỏi, quấy khóc…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prstGeom prst="flowChartDisplay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>
            <a:normAutofit fontScale="90000"/>
          </a:bodyPr>
          <a:lstStyle/>
          <a:p>
            <a:pPr algn="ctr"/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nhẹ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bệnh</a:t>
            </a:r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5046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1772816"/>
            <a:ext cx="7408333" cy="4353347"/>
          </a:xfrm>
        </p:spPr>
        <p:txBody>
          <a:bodyPr>
            <a:noAutofit/>
          </a:bodyPr>
          <a:lstStyle/>
          <a:p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Quấy khóc dai dẳng kéo dài, thậm chí là quấy khóc cả đêm không ngủ (cứ 15 – 20 phút lại tỉnh giấc, quấy khóc)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Sốt cao không hạ - trên 38,5 độ C kéo dài hơn 48 giờ và không đáp ứng với thuốc hạ nhiệt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vi-VN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Giật mình: Đây là dấu hiệu của tình trạng nhiễm độc thần kinh. Chú ý phát hiện triệu chứng này ngay cả khi trẻ đang chơi, quan sát xem tần suất giật mình có tăng theo thời gian hay không</a:t>
            </a:r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prstGeom prst="cloud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>
            <a:normAutofit fontScale="90000"/>
          </a:bodyPr>
          <a:lstStyle/>
          <a:p>
            <a:pPr algn="ctr"/>
            <a:r>
              <a:rPr lang="en-US" sz="6000" b="1" dirty="0" err="1" smtClean="0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6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b="1" dirty="0" err="1" smtClean="0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6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b="1" dirty="0" err="1" smtClean="0">
                <a:latin typeface="Times New Roman" pitchFamily="18" charset="0"/>
                <a:cs typeface="Times New Roman" pitchFamily="18" charset="0"/>
              </a:rPr>
              <a:t>nặng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0040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prstGeom prst="cloud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>
            <a:normAutofit fontScale="90000"/>
          </a:bodyPr>
          <a:lstStyle/>
          <a:p>
            <a:pPr algn="ctr"/>
            <a:r>
              <a:rPr lang="en-US" sz="54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5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latin typeface="Times New Roman" pitchFamily="18" charset="0"/>
                <a:cs typeface="Times New Roman" pitchFamily="18" charset="0"/>
              </a:rPr>
              <a:t>ảnh</a:t>
            </a:r>
            <a:endParaRPr lang="en-US" sz="5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060848"/>
            <a:ext cx="7560840" cy="4248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26107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 marL="0" indent="0" algn="ctr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lowchart: Connector 11"/>
          <p:cNvSpPr/>
          <p:nvPr/>
        </p:nvSpPr>
        <p:spPr>
          <a:xfrm>
            <a:off x="1403648" y="4343400"/>
            <a:ext cx="2619375" cy="2286000"/>
          </a:xfrm>
          <a:prstGeom prst="flowChartConnector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Đảm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đầy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dưỡng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chín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uống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chín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Flowchart: Connector 12"/>
          <p:cNvSpPr/>
          <p:nvPr/>
        </p:nvSpPr>
        <p:spPr>
          <a:xfrm>
            <a:off x="2527695" y="849086"/>
            <a:ext cx="2266950" cy="2286000"/>
          </a:xfrm>
          <a:prstGeom prst="flowChartConnector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rửa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xuyên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Flowchart: Connector 14"/>
          <p:cNvSpPr/>
          <p:nvPr/>
        </p:nvSpPr>
        <p:spPr>
          <a:xfrm>
            <a:off x="3851920" y="4550229"/>
            <a:ext cx="2286000" cy="2286000"/>
          </a:xfrm>
          <a:prstGeom prst="flowChartConnector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4. Lau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chùi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khử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khuẩn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sàn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ghế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Flowchart: Connector 15"/>
          <p:cNvSpPr/>
          <p:nvPr/>
        </p:nvSpPr>
        <p:spPr>
          <a:xfrm>
            <a:off x="5364088" y="3135086"/>
            <a:ext cx="2362200" cy="2057400"/>
          </a:xfrm>
          <a:prstGeom prst="flowChartConnector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khử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khuẩn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Flowchart: Connector 16"/>
          <p:cNvSpPr/>
          <p:nvPr/>
        </p:nvSpPr>
        <p:spPr>
          <a:xfrm>
            <a:off x="4377062" y="1485900"/>
            <a:ext cx="2571751" cy="2057400"/>
          </a:xfrm>
          <a:prstGeom prst="flowChartConnector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mút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ngậm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Flowchart: Connector 17"/>
          <p:cNvSpPr/>
          <p:nvPr/>
        </p:nvSpPr>
        <p:spPr>
          <a:xfrm>
            <a:off x="876636" y="2373897"/>
            <a:ext cx="2743200" cy="2362200"/>
          </a:xfrm>
          <a:prstGeom prst="flowChartConnector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bệnh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khám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xúc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khác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dirty="0"/>
          </a:p>
        </p:txBody>
      </p:sp>
      <p:sp>
        <p:nvSpPr>
          <p:cNvPr id="19" name="Flowchart: Connector 18"/>
          <p:cNvSpPr/>
          <p:nvPr/>
        </p:nvSpPr>
        <p:spPr>
          <a:xfrm>
            <a:off x="3066183" y="2852057"/>
            <a:ext cx="2621757" cy="2133600"/>
          </a:xfrm>
          <a:prstGeom prst="flowChartConnector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biện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phòng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chống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bệnh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miệng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Cloud 19"/>
          <p:cNvSpPr/>
          <p:nvPr/>
        </p:nvSpPr>
        <p:spPr>
          <a:xfrm>
            <a:off x="581025" y="152400"/>
            <a:ext cx="7543800" cy="990600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Phòng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bệnh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3092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9</TotalTime>
  <Words>227</Words>
  <Application>Microsoft Office PowerPoint</Application>
  <PresentationFormat>On-screen Show (4:3)</PresentationFormat>
  <Paragraphs>28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Waveform</vt:lpstr>
      <vt:lpstr>PowerPoint Presentation</vt:lpstr>
      <vt:lpstr>Đường lây</vt:lpstr>
      <vt:lpstr>Dấu hiệu nhẹ của bệnh</vt:lpstr>
      <vt:lpstr>Dấu hiệu nặng </vt:lpstr>
      <vt:lpstr>Hình ảnh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HD King</dc:creator>
  <cp:lastModifiedBy>HD King</cp:lastModifiedBy>
  <cp:revision>3</cp:revision>
  <dcterms:created xsi:type="dcterms:W3CDTF">2019-10-16T09:17:18Z</dcterms:created>
  <dcterms:modified xsi:type="dcterms:W3CDTF">2019-10-16T09:26:58Z</dcterms:modified>
</cp:coreProperties>
</file>